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7"/>
  </p:notesMasterIdLst>
  <p:handoutMasterIdLst>
    <p:handoutMasterId r:id="rId18"/>
  </p:handoutMasterIdLst>
  <p:sldIdLst>
    <p:sldId id="434" r:id="rId2"/>
    <p:sldId id="344" r:id="rId3"/>
    <p:sldId id="430" r:id="rId4"/>
    <p:sldId id="364" r:id="rId5"/>
    <p:sldId id="440" r:id="rId6"/>
    <p:sldId id="388" r:id="rId7"/>
    <p:sldId id="441" r:id="rId8"/>
    <p:sldId id="380" r:id="rId9"/>
    <p:sldId id="379" r:id="rId10"/>
    <p:sldId id="387" r:id="rId11"/>
    <p:sldId id="442" r:id="rId12"/>
    <p:sldId id="444" r:id="rId13"/>
    <p:sldId id="445" r:id="rId14"/>
    <p:sldId id="443" r:id="rId15"/>
    <p:sldId id="413" r:id="rId16"/>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59" autoAdjust="0"/>
    <p:restoredTop sz="96619" autoAdjust="0"/>
  </p:normalViewPr>
  <p:slideViewPr>
    <p:cSldViewPr snapToGrid="0" showGuides="1">
      <p:cViewPr varScale="1">
        <p:scale>
          <a:sx n="131" d="100"/>
          <a:sy n="131" d="100"/>
        </p:scale>
        <p:origin x="776" y="1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1"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12"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4"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5"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6"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7"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8"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19"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2"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4"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5"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6"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7"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8"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9"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20"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60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pl-PL"/>
              <a:t>Kliknij ikonę, aby dodać obraz</a:t>
            </a:r>
            <a:endParaRPr lang="de-DE" dirty="0"/>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tuł i teks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kubernetes-helm/monocular/tree/master/deployment/monocular" TargetMode="External"/><Relationship Id="rId2" Type="http://schemas.openxmlformats.org/officeDocument/2006/relationships/hyperlink" Target="https://github.com/kubernetes/charts" TargetMode="External"/><Relationship Id="rId1" Type="http://schemas.openxmlformats.org/officeDocument/2006/relationships/slideLayout" Target="../slideLayouts/slideLayout9.xml"/><Relationship Id="rId5" Type="http://schemas.openxmlformats.org/officeDocument/2006/relationships/image" Target="../media/image15.emf"/><Relationship Id="rId4" Type="http://schemas.openxmlformats.org/officeDocument/2006/relationships/hyperlink" Target="http://helm-repository.yrd.rot.hybris.com/"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288001" y="2706317"/>
            <a:ext cx="6531088" cy="997196"/>
          </a:xfrm>
        </p:spPr>
        <p:txBody>
          <a:bodyPr/>
          <a:lstStyle/>
          <a:p>
            <a:r>
              <a:rPr lang="en-US" dirty="0" err="1"/>
              <a:t>Devops</a:t>
            </a:r>
            <a:r>
              <a:rPr lang="en-US" dirty="0"/>
              <a:t> Community Chapter 2</a:t>
            </a:r>
            <a:br>
              <a:rPr lang="en-US" dirty="0"/>
            </a:br>
            <a:r>
              <a:rPr lang="en-US" dirty="0" err="1">
                <a:solidFill>
                  <a:schemeClr val="accent1"/>
                </a:solidFill>
              </a:rPr>
              <a:t>Czyli</a:t>
            </a:r>
            <a:r>
              <a:rPr lang="en-US" dirty="0">
                <a:solidFill>
                  <a:schemeClr val="accent1"/>
                </a:solidFill>
              </a:rPr>
              <a:t>: </a:t>
            </a:r>
            <a:r>
              <a:rPr lang="en-US" dirty="0" err="1">
                <a:solidFill>
                  <a:schemeClr val="accent1"/>
                </a:solidFill>
              </a:rPr>
              <a:t>jak</a:t>
            </a:r>
            <a:r>
              <a:rPr lang="en-US" dirty="0">
                <a:solidFill>
                  <a:schemeClr val="accent1"/>
                </a:solidFill>
              </a:rPr>
              <a:t> </a:t>
            </a:r>
            <a:r>
              <a:rPr lang="en-US" dirty="0" err="1">
                <a:solidFill>
                  <a:schemeClr val="accent1"/>
                </a:solidFill>
              </a:rPr>
              <a:t>przestałem</a:t>
            </a:r>
            <a:r>
              <a:rPr lang="en-US" dirty="0">
                <a:solidFill>
                  <a:schemeClr val="accent1"/>
                </a:solidFill>
              </a:rPr>
              <a:t> </a:t>
            </a:r>
            <a:r>
              <a:rPr lang="en-US" dirty="0" err="1">
                <a:solidFill>
                  <a:schemeClr val="accent1"/>
                </a:solidFill>
              </a:rPr>
              <a:t>klikać</a:t>
            </a:r>
            <a:r>
              <a:rPr lang="en-US" dirty="0">
                <a:solidFill>
                  <a:schemeClr val="accent1"/>
                </a:solidFill>
              </a:rPr>
              <a:t> I </a:t>
            </a:r>
            <a:r>
              <a:rPr lang="en-US" dirty="0" err="1">
                <a:solidFill>
                  <a:schemeClr val="accent1"/>
                </a:solidFill>
              </a:rPr>
              <a:t>pokochałem</a:t>
            </a:r>
            <a:r>
              <a:rPr lang="en-US" dirty="0">
                <a:solidFill>
                  <a:schemeClr val="accent1"/>
                </a:solidFill>
              </a:rPr>
              <a:t> </a:t>
            </a:r>
            <a:r>
              <a:rPr lang="en-US" dirty="0" err="1">
                <a:solidFill>
                  <a:schemeClr val="accent1"/>
                </a:solidFill>
              </a:rPr>
              <a:t>automatyzację</a:t>
            </a:r>
            <a:endParaRPr lang="de-DE" dirty="0">
              <a:solidFill>
                <a:schemeClr val="accent1"/>
              </a:solidFill>
            </a:endParaRPr>
          </a:p>
        </p:txBody>
      </p:sp>
      <p:pic>
        <p:nvPicPr>
          <p:cNvPr id="5" name="Pictogram" descr="Example of an pictogram" title="Pictogram for title slide"/>
          <p:cNvPicPr>
            <a:picLocks noGrp="1" noChangeAspect="1"/>
          </p:cNvPicPr>
          <p:nvPr>
            <p:ph type="pic" sz="quarter" idx="16"/>
          </p:nvPr>
        </p:nvPicPr>
        <p:blipFill>
          <a:blip r:embed="rId2">
            <a:extLst>
              <a:ext uri="{28A0092B-C50C-407E-A947-70E740481C1C}">
                <a14:useLocalDpi xmlns:a14="http://schemas.microsoft.com/office/drawing/2010/main"/>
              </a:ext>
            </a:extLst>
          </a:blip>
          <a:srcRect/>
          <a:stretch>
            <a:fillRect/>
          </a:stretch>
        </p:blipFill>
        <p:spPr bwMode="invGray"/>
      </p:pic>
      <p:sp>
        <p:nvSpPr>
          <p:cNvPr id="3" name="Podtytuł 2">
            <a:extLst>
              <a:ext uri="{FF2B5EF4-FFF2-40B4-BE49-F238E27FC236}">
                <a16:creationId xmlns:a16="http://schemas.microsoft.com/office/drawing/2014/main" id="{DFB30214-7BDA-324A-AE65-3C225272CD8D}"/>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Lets </a:t>
            </a:r>
            <a:r>
              <a:rPr lang="en-US" dirty="0">
                <a:solidFill>
                  <a:schemeClr val="accent1"/>
                </a:solidFill>
              </a:rPr>
              <a:t>improve</a:t>
            </a:r>
            <a:r>
              <a:rPr lang="en-US" dirty="0"/>
              <a:t> the previous deployments</a:t>
            </a:r>
          </a:p>
        </p:txBody>
      </p:sp>
    </p:spTree>
    <p:extLst>
      <p:ext uri="{BB962C8B-B14F-4D97-AF65-F5344CB8AC3E}">
        <p14:creationId xmlns:p14="http://schemas.microsoft.com/office/powerpoint/2010/main" val="854015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5F740BF-5D63-0B42-BCD5-2D7A5F770738}"/>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Official</a:t>
            </a:r>
            <a:r>
              <a:rPr lang="pl-PL" dirty="0"/>
              <a:t> </a:t>
            </a:r>
            <a:r>
              <a:rPr lang="pl-PL" dirty="0" err="1"/>
              <a:t>helm</a:t>
            </a:r>
            <a:r>
              <a:rPr lang="pl-PL" dirty="0"/>
              <a:t> </a:t>
            </a:r>
            <a:r>
              <a:rPr lang="pl-PL" dirty="0" err="1"/>
              <a:t>repository</a:t>
            </a:r>
            <a:r>
              <a:rPr lang="pl-PL" dirty="0"/>
              <a:t>: </a:t>
            </a:r>
            <a:r>
              <a:rPr lang="pl-PL" dirty="0">
                <a:hlinkClick r:id="rId2"/>
              </a:rPr>
              <a:t>https://github.com/kubernetes/charts</a:t>
            </a:r>
            <a:endParaRPr lang="pl-PL" dirty="0"/>
          </a:p>
          <a:p>
            <a:pPr marL="342900" indent="-342900">
              <a:buFont typeface="Arial" panose="020B0604020202020204" pitchFamily="34" charset="0"/>
              <a:buChar char="•"/>
            </a:pPr>
            <a:r>
              <a:rPr lang="pl-PL" dirty="0" err="1"/>
              <a:t>Github</a:t>
            </a:r>
            <a:r>
              <a:rPr lang="pl-PL" dirty="0"/>
              <a:t> </a:t>
            </a:r>
            <a:r>
              <a:rPr lang="pl-PL" dirty="0" err="1"/>
              <a:t>based</a:t>
            </a:r>
            <a:r>
              <a:rPr lang="pl-PL" dirty="0"/>
              <a:t> </a:t>
            </a:r>
            <a:r>
              <a:rPr lang="pl-PL" dirty="0" err="1"/>
              <a:t>repositories</a:t>
            </a:r>
            <a:r>
              <a:rPr lang="pl-PL" dirty="0"/>
              <a:t>: </a:t>
            </a:r>
            <a:r>
              <a:rPr lang="pl-PL" dirty="0">
                <a:hlinkClick r:id="rId3"/>
              </a:rPr>
              <a:t>https://github.com/kubernetes-helm/monocular/tree/master/deployment/monocular</a:t>
            </a:r>
            <a:endParaRPr lang="pl-PL" dirty="0"/>
          </a:p>
          <a:p>
            <a:pPr marL="342900" indent="-342900">
              <a:buFont typeface="Arial" panose="020B0604020202020204" pitchFamily="34" charset="0"/>
              <a:buChar char="•"/>
            </a:pPr>
            <a:r>
              <a:rPr lang="pl-PL" dirty="0" err="1"/>
              <a:t>Support</a:t>
            </a:r>
            <a:r>
              <a:rPr lang="pl-PL" dirty="0"/>
              <a:t> for </a:t>
            </a:r>
            <a:r>
              <a:rPr lang="pl-PL" dirty="0" err="1"/>
              <a:t>private</a:t>
            </a:r>
            <a:r>
              <a:rPr lang="pl-PL" dirty="0"/>
              <a:t> </a:t>
            </a:r>
            <a:r>
              <a:rPr lang="pl-PL" dirty="0" err="1"/>
              <a:t>repositories</a:t>
            </a:r>
            <a:r>
              <a:rPr lang="pl-PL" dirty="0"/>
              <a:t>: </a:t>
            </a:r>
            <a:r>
              <a:rPr lang="pl-PL" dirty="0">
                <a:hlinkClick r:id="rId4"/>
              </a:rPr>
              <a:t>http://helm-repository.yrd.rot.hybris.com/</a:t>
            </a:r>
            <a:endParaRPr lang="pl-PL" dirty="0"/>
          </a:p>
          <a:p>
            <a:pPr marL="342900" indent="-342900">
              <a:buFont typeface="Arial" panose="020B0604020202020204" pitchFamily="34" charset="0"/>
              <a:buChar char="•"/>
            </a:pPr>
            <a:endParaRPr lang="pl-PL" dirty="0"/>
          </a:p>
        </p:txBody>
      </p:sp>
      <p:sp>
        <p:nvSpPr>
          <p:cNvPr id="7" name="Title"/>
          <p:cNvSpPr>
            <a:spLocks noGrp="1"/>
          </p:cNvSpPr>
          <p:nvPr>
            <p:ph type="title"/>
          </p:nvPr>
        </p:nvSpPr>
        <p:spPr/>
        <p:txBody>
          <a:bodyPr/>
          <a:lstStyle/>
          <a:p>
            <a:r>
              <a:rPr lang="en-US" dirty="0"/>
              <a:t>The helm </a:t>
            </a:r>
            <a:r>
              <a:rPr lang="en-US" dirty="0">
                <a:solidFill>
                  <a:schemeClr val="accent1"/>
                </a:solidFill>
              </a:rPr>
              <a:t>repo</a:t>
            </a:r>
          </a:p>
        </p:txBody>
      </p:sp>
      <p:pic>
        <p:nvPicPr>
          <p:cNvPr id="3" name="Obraz 2">
            <a:extLst>
              <a:ext uri="{FF2B5EF4-FFF2-40B4-BE49-F238E27FC236}">
                <a16:creationId xmlns:a16="http://schemas.microsoft.com/office/drawing/2014/main" id="{5B909DCF-8482-E64E-9D91-CD70C49C1BCF}"/>
              </a:ext>
            </a:extLst>
          </p:cNvPr>
          <p:cNvPicPr>
            <a:picLocks noChangeAspect="1"/>
          </p:cNvPicPr>
          <p:nvPr/>
        </p:nvPicPr>
        <p:blipFill>
          <a:blip r:embed="rId5"/>
          <a:stretch>
            <a:fillRect/>
          </a:stretch>
        </p:blipFill>
        <p:spPr>
          <a:xfrm>
            <a:off x="1587" y="0"/>
            <a:ext cx="12192000" cy="6858000"/>
          </a:xfrm>
          <a:prstGeom prst="rect">
            <a:avLst/>
          </a:prstGeom>
        </p:spPr>
      </p:pic>
    </p:spTree>
    <p:extLst>
      <p:ext uri="{BB962C8B-B14F-4D97-AF65-F5344CB8AC3E}">
        <p14:creationId xmlns:p14="http://schemas.microsoft.com/office/powerpoint/2010/main" val="4063406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F0BF199-89A4-3442-9D98-ACF0C0EACDA9}"/>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View</a:t>
            </a:r>
            <a:r>
              <a:rPr lang="pl-PL" dirty="0"/>
              <a:t> </a:t>
            </a:r>
            <a:r>
              <a:rPr lang="pl-PL" dirty="0" err="1"/>
              <a:t>avaliable</a:t>
            </a:r>
            <a:r>
              <a:rPr lang="pl-PL" dirty="0"/>
              <a:t> </a:t>
            </a:r>
            <a:r>
              <a:rPr lang="pl-PL" dirty="0" err="1"/>
              <a:t>charts</a:t>
            </a:r>
            <a:r>
              <a:rPr lang="pl-PL" dirty="0"/>
              <a:t> (</a:t>
            </a:r>
            <a:r>
              <a:rPr lang="pl-PL" dirty="0" err="1"/>
              <a:t>official</a:t>
            </a:r>
            <a:r>
              <a:rPr lang="pl-PL" dirty="0"/>
              <a:t> and </a:t>
            </a:r>
            <a:r>
              <a:rPr lang="pl-PL" dirty="0" err="1"/>
              <a:t>private</a:t>
            </a:r>
            <a:r>
              <a:rPr lang="pl-PL" dirty="0"/>
              <a:t> </a:t>
            </a:r>
            <a:r>
              <a:rPr lang="pl-PL" dirty="0" err="1"/>
              <a:t>repos</a:t>
            </a:r>
            <a:r>
              <a:rPr lang="pl-PL" dirty="0"/>
              <a:t>)</a:t>
            </a:r>
          </a:p>
          <a:p>
            <a:pPr marL="342900" indent="-342900">
              <a:buFont typeface="Arial" panose="020B0604020202020204" pitchFamily="34" charset="0"/>
              <a:buChar char="•"/>
            </a:pPr>
            <a:r>
              <a:rPr lang="pl-PL" dirty="0" err="1"/>
              <a:t>View</a:t>
            </a:r>
            <a:r>
              <a:rPr lang="pl-PL" dirty="0"/>
              <a:t> </a:t>
            </a:r>
            <a:r>
              <a:rPr lang="pl-PL" dirty="0" err="1"/>
              <a:t>running</a:t>
            </a:r>
            <a:r>
              <a:rPr lang="pl-PL" dirty="0"/>
              <a:t> </a:t>
            </a:r>
            <a:r>
              <a:rPr lang="pl-PL" dirty="0" err="1"/>
              <a:t>deployments</a:t>
            </a:r>
            <a:endParaRPr lang="pl-PL" dirty="0"/>
          </a:p>
          <a:p>
            <a:pPr marL="342900" indent="-342900">
              <a:buFont typeface="Arial" panose="020B0604020202020204" pitchFamily="34" charset="0"/>
              <a:buChar char="•"/>
            </a:pPr>
            <a:r>
              <a:rPr lang="pl-PL" dirty="0" err="1"/>
              <a:t>Install</a:t>
            </a:r>
            <a:r>
              <a:rPr lang="pl-PL" dirty="0"/>
              <a:t> &amp; </a:t>
            </a:r>
            <a:r>
              <a:rPr lang="pl-PL" dirty="0" err="1"/>
              <a:t>delete</a:t>
            </a:r>
            <a:r>
              <a:rPr lang="pl-PL" dirty="0"/>
              <a:t> </a:t>
            </a:r>
            <a:r>
              <a:rPr lang="pl-PL" dirty="0" err="1"/>
              <a:t>deployments</a:t>
            </a: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6CF2A445-4E3B-F24D-B0AD-A1569C6B675F}"/>
              </a:ext>
            </a:extLst>
          </p:cNvPr>
          <p:cNvSpPr>
            <a:spLocks noGrp="1"/>
          </p:cNvSpPr>
          <p:nvPr>
            <p:ph type="title"/>
          </p:nvPr>
        </p:nvSpPr>
        <p:spPr/>
        <p:txBody>
          <a:bodyPr/>
          <a:lstStyle/>
          <a:p>
            <a:r>
              <a:rPr lang="pl-PL" dirty="0" err="1"/>
              <a:t>Monocular</a:t>
            </a:r>
            <a:r>
              <a:rPr lang="pl-PL" dirty="0"/>
              <a:t> – The </a:t>
            </a:r>
            <a:r>
              <a:rPr lang="pl-PL" dirty="0" err="1"/>
              <a:t>helm</a:t>
            </a:r>
            <a:r>
              <a:rPr lang="pl-PL" dirty="0"/>
              <a:t> </a:t>
            </a:r>
            <a:r>
              <a:rPr lang="pl-PL" dirty="0" err="1">
                <a:solidFill>
                  <a:schemeClr val="accent1"/>
                </a:solidFill>
              </a:rPr>
              <a:t>WebUI</a:t>
            </a:r>
            <a:endParaRPr lang="pl-PL" dirty="0">
              <a:solidFill>
                <a:schemeClr val="accent1"/>
              </a:solidFill>
            </a:endParaRPr>
          </a:p>
        </p:txBody>
      </p:sp>
      <p:pic>
        <p:nvPicPr>
          <p:cNvPr id="8" name="monocular_rNUGYV.mp4">
            <a:hlinkClick r:id="" action="ppaction://media"/>
            <a:extLst>
              <a:ext uri="{FF2B5EF4-FFF2-40B4-BE49-F238E27FC236}">
                <a16:creationId xmlns:a16="http://schemas.microsoft.com/office/drawing/2014/main" id="{9B8E4FB7-BC05-D34E-83F5-513411E837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3514" y="1620000"/>
            <a:ext cx="5666963" cy="4716000"/>
          </a:xfrm>
          <a:prstGeom prst="rect">
            <a:avLst/>
          </a:prstGeom>
        </p:spPr>
      </p:pic>
    </p:spTree>
    <p:extLst>
      <p:ext uri="{BB962C8B-B14F-4D97-AF65-F5344CB8AC3E}">
        <p14:creationId xmlns:p14="http://schemas.microsoft.com/office/powerpoint/2010/main" val="28657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4D3071-3DAD-3441-99BB-1A697D99A294}"/>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Our</a:t>
            </a:r>
            <a:r>
              <a:rPr lang="pl-PL" dirty="0"/>
              <a:t> </a:t>
            </a:r>
            <a:r>
              <a:rPr lang="pl-PL" dirty="0" err="1"/>
              <a:t>custom</a:t>
            </a:r>
            <a:r>
              <a:rPr lang="pl-PL" dirty="0"/>
              <a:t> </a:t>
            </a:r>
            <a:r>
              <a:rPr lang="pl-PL" dirty="0" err="1"/>
              <a:t>build</a:t>
            </a:r>
            <a:r>
              <a:rPr lang="pl-PL" dirty="0"/>
              <a:t> </a:t>
            </a:r>
            <a:r>
              <a:rPr lang="pl-PL" dirty="0" err="1"/>
              <a:t>solution</a:t>
            </a:r>
            <a:endParaRPr lang="pl-PL" dirty="0"/>
          </a:p>
          <a:p>
            <a:pPr marL="342900" indent="-342900">
              <a:buFont typeface="Arial" panose="020B0604020202020204" pitchFamily="34" charset="0"/>
              <a:buChar char="•"/>
            </a:pPr>
            <a:r>
              <a:rPr lang="pl-PL" dirty="0" err="1"/>
              <a:t>Enables</a:t>
            </a:r>
            <a:r>
              <a:rPr lang="pl-PL" dirty="0"/>
              <a:t> log </a:t>
            </a:r>
            <a:r>
              <a:rPr lang="pl-PL" dirty="0" err="1"/>
              <a:t>aggregation</a:t>
            </a:r>
            <a:r>
              <a:rPr lang="pl-PL" dirty="0"/>
              <a:t> and </a:t>
            </a:r>
            <a:r>
              <a:rPr lang="pl-PL" dirty="0" err="1"/>
              <a:t>analytics</a:t>
            </a:r>
            <a:r>
              <a:rPr lang="pl-PL" dirty="0"/>
              <a:t> for </a:t>
            </a:r>
            <a:r>
              <a:rPr lang="pl-PL" dirty="0" err="1"/>
              <a:t>cluster</a:t>
            </a:r>
            <a:endParaRPr lang="pl-PL" dirty="0"/>
          </a:p>
          <a:p>
            <a:pPr marL="342900" indent="-342900">
              <a:buFont typeface="Arial" panose="020B0604020202020204" pitchFamily="34" charset="0"/>
              <a:buChar char="•"/>
            </a:pPr>
            <a:r>
              <a:rPr lang="pl-PL" dirty="0"/>
              <a:t>Access to </a:t>
            </a:r>
            <a:r>
              <a:rPr lang="pl-PL" dirty="0" err="1"/>
              <a:t>kubernetes</a:t>
            </a:r>
            <a:r>
              <a:rPr lang="pl-PL" dirty="0"/>
              <a:t> </a:t>
            </a:r>
            <a:r>
              <a:rPr lang="pl-PL" dirty="0" err="1"/>
              <a:t>metadata</a:t>
            </a:r>
            <a:r>
              <a:rPr lang="pl-PL" dirty="0"/>
              <a:t> (manifest </a:t>
            </a:r>
            <a:r>
              <a:rPr lang="pl-PL" dirty="0" err="1"/>
              <a:t>labels</a:t>
            </a:r>
            <a:r>
              <a:rPr lang="pl-PL" dirty="0"/>
              <a:t>, </a:t>
            </a:r>
            <a:r>
              <a:rPr lang="pl-PL" dirty="0" err="1"/>
              <a:t>node</a:t>
            </a:r>
            <a:r>
              <a:rPr lang="pl-PL" dirty="0"/>
              <a:t> </a:t>
            </a:r>
            <a:r>
              <a:rPr lang="pl-PL" dirty="0" err="1"/>
              <a:t>labels</a:t>
            </a:r>
            <a:r>
              <a:rPr lang="pl-PL" dirty="0"/>
              <a:t>, </a:t>
            </a:r>
            <a:r>
              <a:rPr lang="pl-PL" dirty="0" err="1"/>
              <a:t>docker</a:t>
            </a:r>
            <a:r>
              <a:rPr lang="pl-PL"/>
              <a:t> info)</a:t>
            </a:r>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F036B894-702C-BD45-9BE2-6F841E6109AC}"/>
              </a:ext>
            </a:extLst>
          </p:cNvPr>
          <p:cNvSpPr>
            <a:spLocks noGrp="1"/>
          </p:cNvSpPr>
          <p:nvPr>
            <p:ph type="title"/>
          </p:nvPr>
        </p:nvSpPr>
        <p:spPr/>
        <p:txBody>
          <a:bodyPr/>
          <a:lstStyle/>
          <a:p>
            <a:r>
              <a:rPr lang="pl-PL" dirty="0"/>
              <a:t>EFK – Complete </a:t>
            </a:r>
            <a:r>
              <a:rPr lang="pl-PL" dirty="0" err="1">
                <a:solidFill>
                  <a:schemeClr val="accent1"/>
                </a:solidFill>
              </a:rPr>
              <a:t>logging</a:t>
            </a:r>
            <a:r>
              <a:rPr lang="pl-PL" dirty="0"/>
              <a:t> </a:t>
            </a:r>
            <a:r>
              <a:rPr lang="pl-PL" dirty="0" err="1"/>
              <a:t>solution</a:t>
            </a:r>
            <a:endParaRPr lang="pl-PL" dirty="0"/>
          </a:p>
        </p:txBody>
      </p:sp>
      <p:pic>
        <p:nvPicPr>
          <p:cNvPr id="6" name="Obraz 5">
            <a:extLst>
              <a:ext uri="{FF2B5EF4-FFF2-40B4-BE49-F238E27FC236}">
                <a16:creationId xmlns:a16="http://schemas.microsoft.com/office/drawing/2014/main" id="{5E713ED3-6290-EC47-92B5-39267D000E84}"/>
              </a:ext>
            </a:extLst>
          </p:cNvPr>
          <p:cNvPicPr>
            <a:picLocks noChangeAspect="1"/>
          </p:cNvPicPr>
          <p:nvPr/>
        </p:nvPicPr>
        <p:blipFill>
          <a:blip r:embed="rId2"/>
          <a:stretch>
            <a:fillRect/>
          </a:stretch>
        </p:blipFill>
        <p:spPr>
          <a:xfrm>
            <a:off x="5955500" y="1620000"/>
            <a:ext cx="5734977" cy="30001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3210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Some more </a:t>
            </a:r>
            <a:r>
              <a:rPr lang="en-US" dirty="0">
                <a:solidFill>
                  <a:schemeClr val="accent1"/>
                </a:solidFill>
              </a:rPr>
              <a:t>advanced</a:t>
            </a:r>
            <a:r>
              <a:rPr lang="en-US" dirty="0"/>
              <a:t> examples</a:t>
            </a:r>
          </a:p>
        </p:txBody>
      </p:sp>
    </p:spTree>
    <p:extLst>
      <p:ext uri="{BB962C8B-B14F-4D97-AF65-F5344CB8AC3E}">
        <p14:creationId xmlns:p14="http://schemas.microsoft.com/office/powerpoint/2010/main" val="17446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Partner logo"/>
          <p:cNvSpPr/>
          <p:nvPr/>
        </p:nvSpPr>
        <p:spPr bwMode="gray">
          <a:xfrm>
            <a:off x="504000" y="5944029"/>
            <a:ext cx="944661" cy="402796"/>
          </a:xfrm>
          <a:prstGeom prst="rect">
            <a:avLst/>
          </a:prstGeom>
          <a:solidFill>
            <a:schemeClr val="tx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2" name="Thank you"/>
          <p:cNvSpPr>
            <a:spLocks noGrp="1"/>
          </p:cNvSpPr>
          <p:nvPr>
            <p:ph type="ctrTitle"/>
          </p:nvPr>
        </p:nvSpPr>
        <p:spPr>
          <a:xfrm>
            <a:off x="504000" y="1467009"/>
            <a:ext cx="5593588" cy="923116"/>
          </a:xfrm>
        </p:spPr>
        <p:txBody>
          <a:bodyPr/>
          <a:lstStyle/>
          <a:p>
            <a:r>
              <a:rPr lang="en-US" dirty="0"/>
              <a:t>Thank you.</a:t>
            </a:r>
          </a:p>
        </p:txBody>
      </p:sp>
      <p:sp>
        <p:nvSpPr>
          <p:cNvPr id="6" name="Symbol zastępczy tekstu 5">
            <a:extLst>
              <a:ext uri="{FF2B5EF4-FFF2-40B4-BE49-F238E27FC236}">
                <a16:creationId xmlns:a16="http://schemas.microsoft.com/office/drawing/2014/main" id="{B9F96538-6E3B-AF47-A105-C842EE8D51AE}"/>
              </a:ext>
            </a:extLst>
          </p:cNvPr>
          <p:cNvSpPr>
            <a:spLocks noGrp="1"/>
          </p:cNvSpPr>
          <p:nvPr>
            <p:ph type="body" sz="quarter" idx="10"/>
          </p:nvPr>
        </p:nvSpPr>
        <p:spPr/>
        <p:txBody>
          <a:bodyPr/>
          <a:lstStyle/>
          <a:p>
            <a:endParaRPr lang="pl-PL"/>
          </a:p>
        </p:txBody>
      </p:sp>
    </p:spTree>
    <p:extLst>
      <p:ext uri="{BB962C8B-B14F-4D97-AF65-F5344CB8AC3E}">
        <p14:creationId xmlns:p14="http://schemas.microsoft.com/office/powerpoint/2010/main" val="188185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lstStyle/>
          <a:p>
            <a:r>
              <a:rPr lang="en-US" dirty="0"/>
              <a:t>Evolution of deployment mechanisms</a:t>
            </a:r>
          </a:p>
          <a:p>
            <a:pPr lvl="1"/>
            <a:r>
              <a:rPr lang="en-US" dirty="0"/>
              <a:t>From servers to containers</a:t>
            </a:r>
          </a:p>
          <a:p>
            <a:pPr lvl="1"/>
            <a:r>
              <a:rPr lang="en-US" dirty="0"/>
              <a:t>From containers, where?</a:t>
            </a:r>
          </a:p>
          <a:p>
            <a:r>
              <a:rPr lang="en-US" dirty="0"/>
              <a:t>Kubernetes automatization</a:t>
            </a:r>
          </a:p>
          <a:p>
            <a:pPr lvl="1"/>
            <a:r>
              <a:rPr lang="en-US" dirty="0"/>
              <a:t>Smarter deployments</a:t>
            </a:r>
          </a:p>
          <a:p>
            <a:pPr lvl="1"/>
            <a:r>
              <a:rPr lang="en-US" dirty="0"/>
              <a:t>Autoscaling</a:t>
            </a:r>
          </a:p>
          <a:p>
            <a:r>
              <a:rPr lang="en-US" dirty="0"/>
              <a:t>Helm – deploying simple</a:t>
            </a:r>
          </a:p>
          <a:p>
            <a:pPr lvl="1"/>
            <a:r>
              <a:rPr lang="en-US" dirty="0"/>
              <a:t>How to automate the automat?</a:t>
            </a:r>
          </a:p>
        </p:txBody>
      </p:sp>
      <p:sp>
        <p:nvSpPr>
          <p:cNvPr id="2" name="Agenda"/>
          <p:cNvSpPr>
            <a:spLocks noGrp="1"/>
          </p:cNvSpPr>
          <p:nvPr>
            <p:ph type="title"/>
          </p:nvPr>
        </p:nvSpPr>
        <p:spPr/>
        <p:txBody>
          <a:bodyPr/>
          <a:lstStyle/>
          <a:p>
            <a:r>
              <a:rPr lang="en-US" dirty="0"/>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t>Divider </a:t>
            </a:r>
            <a:r>
              <a:rPr lang="en-US" dirty="0">
                <a:solidFill>
                  <a:schemeClr val="accent1"/>
                </a:solidFill>
              </a:rPr>
              <a:t>page</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515423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Info - Adam</a:t>
            </a:r>
          </a:p>
        </p:txBody>
      </p:sp>
    </p:spTree>
    <p:extLst>
      <p:ext uri="{BB962C8B-B14F-4D97-AF65-F5344CB8AC3E}">
        <p14:creationId xmlns:p14="http://schemas.microsoft.com/office/powerpoint/2010/main" val="360274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Smarter</a:t>
            </a:r>
            <a:r>
              <a:rPr lang="en-US" dirty="0"/>
              <a:t> deployments in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332951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a:xfrm>
            <a:off x="504001" y="504000"/>
            <a:ext cx="11186476" cy="369332"/>
          </a:xfrm>
        </p:spPr>
        <p:txBody>
          <a:bodyPr/>
          <a:lstStyle/>
          <a:p>
            <a:r>
              <a:rPr lang="en-US" dirty="0" err="1"/>
              <a:t>Slajdy</a:t>
            </a:r>
            <a:r>
              <a:rPr lang="en-US" dirty="0"/>
              <a:t> od </a:t>
            </a:r>
            <a:r>
              <a:rPr lang="en-US" dirty="0" err="1"/>
              <a:t>Tomków</a:t>
            </a:r>
            <a:endParaRPr lang="en-US" sz="2000" b="0" dirty="0"/>
          </a:p>
        </p:txBody>
      </p:sp>
    </p:spTree>
    <p:extLst>
      <p:ext uri="{BB962C8B-B14F-4D97-AF65-F5344CB8AC3E}">
        <p14:creationId xmlns:p14="http://schemas.microsoft.com/office/powerpoint/2010/main" val="4210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Helm </a:t>
            </a:r>
            <a:r>
              <a:rPr lang="en-US" dirty="0"/>
              <a:t>– The package manager for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160188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4001" y="1308715"/>
            <a:ext cx="7092000" cy="4716000"/>
          </a:xfrm>
        </p:spPr>
        <p:txBody>
          <a:bodyPr/>
          <a:lstStyle/>
          <a:p>
            <a:pPr lvl="0"/>
            <a:r>
              <a:rPr lang="pl-PL" dirty="0"/>
              <a:t>„ </a:t>
            </a:r>
            <a:r>
              <a:rPr lang="pl-PL" dirty="0" err="1"/>
              <a:t>Helm</a:t>
            </a:r>
            <a:r>
              <a:rPr lang="pl-PL" dirty="0"/>
              <a:t> </a:t>
            </a:r>
            <a:r>
              <a:rPr lang="pl-PL" dirty="0" err="1"/>
              <a:t>is</a:t>
            </a:r>
            <a:r>
              <a:rPr lang="pl-PL" dirty="0"/>
              <a:t> a </a:t>
            </a:r>
            <a:r>
              <a:rPr lang="pl-PL" dirty="0" err="1"/>
              <a:t>tool</a:t>
            </a:r>
            <a:r>
              <a:rPr lang="pl-PL" dirty="0"/>
              <a:t> </a:t>
            </a:r>
            <a:r>
              <a:rPr lang="pl-PL" dirty="0" err="1"/>
              <a:t>that</a:t>
            </a:r>
            <a:r>
              <a:rPr lang="pl-PL" dirty="0"/>
              <a:t> </a:t>
            </a:r>
            <a:r>
              <a:rPr lang="pl-PL" dirty="0" err="1"/>
              <a:t>streamlines</a:t>
            </a:r>
            <a:r>
              <a:rPr lang="pl-PL" dirty="0"/>
              <a:t> </a:t>
            </a:r>
            <a:r>
              <a:rPr lang="pl-PL" dirty="0" err="1"/>
              <a:t>installing</a:t>
            </a:r>
            <a:r>
              <a:rPr lang="pl-PL" dirty="0"/>
              <a:t> and </a:t>
            </a:r>
            <a:r>
              <a:rPr lang="pl-PL" dirty="0" err="1"/>
              <a:t>managing</a:t>
            </a:r>
            <a:r>
              <a:rPr lang="pl-PL" dirty="0"/>
              <a:t> </a:t>
            </a:r>
            <a:r>
              <a:rPr lang="pl-PL" dirty="0" err="1"/>
              <a:t>Kubernetes</a:t>
            </a:r>
            <a:r>
              <a:rPr lang="pl-PL" dirty="0"/>
              <a:t> </a:t>
            </a:r>
            <a:r>
              <a:rPr lang="pl-PL" dirty="0" err="1"/>
              <a:t>applications</a:t>
            </a:r>
            <a:r>
              <a:rPr lang="pl-PL" dirty="0"/>
              <a:t>. </a:t>
            </a:r>
            <a:r>
              <a:rPr lang="pl-PL" dirty="0" err="1"/>
              <a:t>Think</a:t>
            </a:r>
            <a:r>
              <a:rPr lang="pl-PL" dirty="0"/>
              <a:t> of </a:t>
            </a:r>
            <a:r>
              <a:rPr lang="pl-PL" dirty="0" err="1"/>
              <a:t>it</a:t>
            </a:r>
            <a:r>
              <a:rPr lang="pl-PL" dirty="0"/>
              <a:t> </a:t>
            </a:r>
            <a:r>
              <a:rPr lang="pl-PL" dirty="0" err="1"/>
              <a:t>like</a:t>
            </a:r>
            <a:r>
              <a:rPr lang="pl-PL" dirty="0"/>
              <a:t> </a:t>
            </a:r>
            <a:r>
              <a:rPr lang="pl-PL" dirty="0" err="1"/>
              <a:t>apt</a:t>
            </a:r>
            <a:r>
              <a:rPr lang="pl-PL" dirty="0"/>
              <a:t>/</a:t>
            </a:r>
            <a:r>
              <a:rPr lang="pl-PL" dirty="0" err="1"/>
              <a:t>yum</a:t>
            </a:r>
            <a:r>
              <a:rPr lang="pl-PL" dirty="0"/>
              <a:t>/</a:t>
            </a:r>
            <a:r>
              <a:rPr lang="pl-PL" dirty="0" err="1"/>
              <a:t>homebrew</a:t>
            </a:r>
            <a:r>
              <a:rPr lang="pl-PL" dirty="0"/>
              <a:t> for </a:t>
            </a:r>
            <a:r>
              <a:rPr lang="pl-PL" dirty="0" err="1"/>
              <a:t>Kubernetes</a:t>
            </a:r>
            <a:r>
              <a:rPr lang="pl-PL" dirty="0"/>
              <a:t>.”</a:t>
            </a:r>
          </a:p>
          <a:p>
            <a:pPr marL="342900" indent="-342900">
              <a:buFont typeface="Arial" panose="020B0604020202020204" pitchFamily="34" charset="0"/>
              <a:buChar char="•"/>
            </a:pPr>
            <a:r>
              <a:rPr lang="pl-PL" dirty="0" err="1"/>
              <a:t>Helm</a:t>
            </a:r>
            <a:r>
              <a:rPr lang="pl-PL" dirty="0"/>
              <a:t> </a:t>
            </a:r>
            <a:r>
              <a:rPr lang="pl-PL" dirty="0" err="1"/>
              <a:t>has</a:t>
            </a:r>
            <a:r>
              <a:rPr lang="pl-PL" dirty="0"/>
              <a:t> </a:t>
            </a:r>
            <a:r>
              <a:rPr lang="pl-PL" dirty="0" err="1"/>
              <a:t>two</a:t>
            </a:r>
            <a:r>
              <a:rPr lang="pl-PL" dirty="0"/>
              <a:t> </a:t>
            </a:r>
            <a:r>
              <a:rPr lang="pl-PL" dirty="0" err="1"/>
              <a:t>parts</a:t>
            </a:r>
            <a:r>
              <a:rPr lang="pl-PL" dirty="0"/>
              <a:t>: a </a:t>
            </a:r>
            <a:r>
              <a:rPr lang="pl-PL" dirty="0" err="1"/>
              <a:t>client</a:t>
            </a:r>
            <a:r>
              <a:rPr lang="pl-PL" dirty="0"/>
              <a:t> (</a:t>
            </a:r>
            <a:r>
              <a:rPr lang="pl-PL" dirty="0" err="1">
                <a:solidFill>
                  <a:schemeClr val="accent1"/>
                </a:solidFill>
              </a:rPr>
              <a:t>helm</a:t>
            </a:r>
            <a:r>
              <a:rPr lang="pl-PL" dirty="0"/>
              <a:t>) and a </a:t>
            </a:r>
            <a:r>
              <a:rPr lang="pl-PL" dirty="0" err="1"/>
              <a:t>server</a:t>
            </a:r>
            <a:r>
              <a:rPr lang="pl-PL" dirty="0"/>
              <a:t> (</a:t>
            </a:r>
            <a:r>
              <a:rPr lang="pl-PL" dirty="0" err="1">
                <a:solidFill>
                  <a:schemeClr val="accent1"/>
                </a:solidFill>
              </a:rPr>
              <a:t>tiller</a:t>
            </a:r>
            <a:r>
              <a:rPr lang="pl-PL" dirty="0"/>
              <a:t>)</a:t>
            </a:r>
          </a:p>
          <a:p>
            <a:pPr marL="342900" indent="-342900">
              <a:buFont typeface="Arial" panose="020B0604020202020204" pitchFamily="34" charset="0"/>
              <a:buChar char="•"/>
            </a:pPr>
            <a:r>
              <a:rPr lang="pl-PL" dirty="0" err="1"/>
              <a:t>Tiller</a:t>
            </a:r>
            <a:r>
              <a:rPr lang="pl-PL" dirty="0"/>
              <a:t> </a:t>
            </a:r>
            <a:r>
              <a:rPr lang="pl-PL" dirty="0" err="1"/>
              <a:t>runs</a:t>
            </a:r>
            <a:r>
              <a:rPr lang="pl-PL" dirty="0"/>
              <a:t> </a:t>
            </a:r>
            <a:r>
              <a:rPr lang="pl-PL" dirty="0" err="1"/>
              <a:t>inside</a:t>
            </a:r>
            <a:r>
              <a:rPr lang="pl-PL" dirty="0"/>
              <a:t> of </a:t>
            </a:r>
            <a:r>
              <a:rPr lang="pl-PL" dirty="0" err="1"/>
              <a:t>your</a:t>
            </a:r>
            <a:r>
              <a:rPr lang="pl-PL" dirty="0"/>
              <a:t> </a:t>
            </a:r>
            <a:r>
              <a:rPr lang="pl-PL" dirty="0" err="1"/>
              <a:t>Kubernetes</a:t>
            </a:r>
            <a:r>
              <a:rPr lang="pl-PL" dirty="0"/>
              <a:t> </a:t>
            </a:r>
            <a:r>
              <a:rPr lang="pl-PL" dirty="0" err="1"/>
              <a:t>cluster</a:t>
            </a:r>
            <a:r>
              <a:rPr lang="pl-PL" dirty="0"/>
              <a:t>, and </a:t>
            </a:r>
            <a:r>
              <a:rPr lang="pl-PL" dirty="0" err="1"/>
              <a:t>manages</a:t>
            </a:r>
            <a:r>
              <a:rPr lang="pl-PL" dirty="0"/>
              <a:t> </a:t>
            </a:r>
            <a:r>
              <a:rPr lang="pl-PL" dirty="0" err="1">
                <a:solidFill>
                  <a:schemeClr val="accent1"/>
                </a:solidFill>
              </a:rPr>
              <a:t>releases</a:t>
            </a:r>
            <a:r>
              <a:rPr lang="pl-PL" dirty="0"/>
              <a:t> (</a:t>
            </a:r>
            <a:r>
              <a:rPr lang="pl-PL" dirty="0" err="1"/>
              <a:t>installations</a:t>
            </a:r>
            <a:r>
              <a:rPr lang="pl-PL" dirty="0"/>
              <a:t>) of </a:t>
            </a:r>
            <a:r>
              <a:rPr lang="pl-PL" dirty="0" err="1"/>
              <a:t>your</a:t>
            </a:r>
            <a:r>
              <a:rPr lang="pl-PL" dirty="0"/>
              <a:t> </a:t>
            </a:r>
            <a:r>
              <a:rPr lang="pl-PL" dirty="0" err="1"/>
              <a:t>charts</a:t>
            </a:r>
            <a:r>
              <a:rPr lang="pl-PL" dirty="0"/>
              <a:t>.</a:t>
            </a:r>
          </a:p>
          <a:p>
            <a:pPr marL="342900" indent="-342900">
              <a:buFont typeface="Arial" panose="020B0604020202020204" pitchFamily="34" charset="0"/>
              <a:buChar char="•"/>
            </a:pPr>
            <a:r>
              <a:rPr lang="pl-PL" dirty="0" err="1">
                <a:solidFill>
                  <a:schemeClr val="accent1"/>
                </a:solidFill>
              </a:rPr>
              <a:t>Helm</a:t>
            </a:r>
            <a:r>
              <a:rPr lang="pl-PL" dirty="0"/>
              <a:t> </a:t>
            </a:r>
            <a:r>
              <a:rPr lang="pl-PL" dirty="0" err="1"/>
              <a:t>runs</a:t>
            </a:r>
            <a:r>
              <a:rPr lang="pl-PL" dirty="0"/>
              <a:t> on </a:t>
            </a:r>
            <a:r>
              <a:rPr lang="pl-PL" dirty="0" err="1"/>
              <a:t>your</a:t>
            </a:r>
            <a:r>
              <a:rPr lang="pl-PL" dirty="0"/>
              <a:t> laptop, CI/CD, </a:t>
            </a:r>
            <a:r>
              <a:rPr lang="pl-PL" dirty="0" err="1"/>
              <a:t>or</a:t>
            </a:r>
            <a:r>
              <a:rPr lang="pl-PL" dirty="0"/>
              <a:t> </a:t>
            </a:r>
            <a:r>
              <a:rPr lang="pl-PL" dirty="0" err="1"/>
              <a:t>wherever</a:t>
            </a:r>
            <a:r>
              <a:rPr lang="pl-PL" dirty="0"/>
              <a:t> </a:t>
            </a:r>
            <a:r>
              <a:rPr lang="pl-PL" dirty="0" err="1"/>
              <a:t>you</a:t>
            </a:r>
            <a:r>
              <a:rPr lang="pl-PL" dirty="0"/>
              <a:t> want </a:t>
            </a:r>
            <a:r>
              <a:rPr lang="pl-PL" dirty="0" err="1"/>
              <a:t>it</a:t>
            </a:r>
            <a:r>
              <a:rPr lang="pl-PL" dirty="0"/>
              <a:t> to run.</a:t>
            </a:r>
          </a:p>
          <a:p>
            <a:pPr marL="342900" lvl="0" indent="-342900">
              <a:buFont typeface="Arial" panose="020B0604020202020204" pitchFamily="34" charset="0"/>
              <a:buChar char="•"/>
            </a:pPr>
            <a:r>
              <a:rPr lang="pl-PL" dirty="0" err="1"/>
              <a:t>Charts</a:t>
            </a:r>
            <a:r>
              <a:rPr lang="pl-PL" dirty="0"/>
              <a:t> </a:t>
            </a:r>
            <a:r>
              <a:rPr lang="pl-PL" dirty="0" err="1"/>
              <a:t>are</a:t>
            </a:r>
            <a:r>
              <a:rPr lang="pl-PL" dirty="0"/>
              <a:t> </a:t>
            </a:r>
            <a:r>
              <a:rPr lang="pl-PL" dirty="0" err="1"/>
              <a:t>Helm</a:t>
            </a:r>
            <a:r>
              <a:rPr lang="pl-PL" dirty="0"/>
              <a:t> </a:t>
            </a:r>
            <a:r>
              <a:rPr lang="pl-PL" dirty="0" err="1"/>
              <a:t>packages</a:t>
            </a:r>
            <a:r>
              <a:rPr lang="pl-PL" dirty="0"/>
              <a:t> </a:t>
            </a:r>
            <a:r>
              <a:rPr lang="pl-PL" dirty="0" err="1"/>
              <a:t>that</a:t>
            </a:r>
            <a:r>
              <a:rPr lang="pl-PL" dirty="0"/>
              <a:t> </a:t>
            </a:r>
            <a:r>
              <a:rPr lang="pl-PL" dirty="0" err="1"/>
              <a:t>contain</a:t>
            </a:r>
            <a:r>
              <a:rPr lang="pl-PL" dirty="0"/>
              <a:t> </a:t>
            </a:r>
            <a:r>
              <a:rPr lang="pl-PL" dirty="0" err="1"/>
              <a:t>at</a:t>
            </a:r>
            <a:r>
              <a:rPr lang="pl-PL" dirty="0"/>
              <a:t> </a:t>
            </a:r>
            <a:r>
              <a:rPr lang="pl-PL" dirty="0" err="1"/>
              <a:t>least</a:t>
            </a:r>
            <a:r>
              <a:rPr lang="pl-PL" dirty="0"/>
              <a:t> </a:t>
            </a:r>
            <a:r>
              <a:rPr lang="pl-PL" dirty="0" err="1"/>
              <a:t>two</a:t>
            </a:r>
            <a:r>
              <a:rPr lang="pl-PL" dirty="0"/>
              <a:t> </a:t>
            </a:r>
            <a:r>
              <a:rPr lang="pl-PL" dirty="0" err="1"/>
              <a:t>things</a:t>
            </a:r>
            <a:r>
              <a:rPr lang="pl-PL" dirty="0"/>
              <a:t>:</a:t>
            </a:r>
          </a:p>
          <a:p>
            <a:pPr marL="522864" lvl="1" indent="-342900">
              <a:buFont typeface="Arial" panose="020B0604020202020204" pitchFamily="34" charset="0"/>
              <a:buChar char="•"/>
            </a:pPr>
            <a:r>
              <a:rPr lang="pl-PL" dirty="0"/>
              <a:t>A </a:t>
            </a:r>
            <a:r>
              <a:rPr lang="pl-PL" dirty="0" err="1"/>
              <a:t>description</a:t>
            </a:r>
            <a:r>
              <a:rPr lang="pl-PL" dirty="0"/>
              <a:t> of the </a:t>
            </a:r>
            <a:r>
              <a:rPr lang="pl-PL" dirty="0" err="1"/>
              <a:t>package</a:t>
            </a:r>
            <a:r>
              <a:rPr lang="pl-PL" dirty="0"/>
              <a:t> (</a:t>
            </a:r>
            <a:r>
              <a:rPr lang="pl-PL" dirty="0" err="1">
                <a:solidFill>
                  <a:schemeClr val="accent1"/>
                </a:solidFill>
              </a:rPr>
              <a:t>Chart.yaml</a:t>
            </a:r>
            <a:r>
              <a:rPr lang="pl-PL" dirty="0"/>
              <a:t>)</a:t>
            </a:r>
          </a:p>
          <a:p>
            <a:pPr marL="522864" lvl="1" indent="-342900">
              <a:buFont typeface="Arial" panose="020B0604020202020204" pitchFamily="34" charset="0"/>
              <a:buChar char="•"/>
            </a:pPr>
            <a:r>
              <a:rPr lang="pl-PL" dirty="0"/>
              <a:t>One </a:t>
            </a:r>
            <a:r>
              <a:rPr lang="pl-PL" dirty="0" err="1"/>
              <a:t>or</a:t>
            </a:r>
            <a:r>
              <a:rPr lang="pl-PL" dirty="0"/>
              <a:t> </a:t>
            </a:r>
            <a:r>
              <a:rPr lang="pl-PL" dirty="0" err="1"/>
              <a:t>more</a:t>
            </a:r>
            <a:r>
              <a:rPr lang="pl-PL" dirty="0"/>
              <a:t> </a:t>
            </a:r>
            <a:r>
              <a:rPr lang="pl-PL" dirty="0" err="1"/>
              <a:t>templates</a:t>
            </a:r>
            <a:r>
              <a:rPr lang="pl-PL" dirty="0"/>
              <a:t>, </a:t>
            </a:r>
            <a:r>
              <a:rPr lang="pl-PL" dirty="0" err="1"/>
              <a:t>which</a:t>
            </a:r>
            <a:r>
              <a:rPr lang="pl-PL" dirty="0"/>
              <a:t> </a:t>
            </a:r>
            <a:r>
              <a:rPr lang="pl-PL" dirty="0" err="1"/>
              <a:t>contain</a:t>
            </a:r>
            <a:r>
              <a:rPr lang="pl-PL" dirty="0"/>
              <a:t> </a:t>
            </a:r>
            <a:r>
              <a:rPr lang="pl-PL" dirty="0" err="1"/>
              <a:t>Kubernetes</a:t>
            </a:r>
            <a:r>
              <a:rPr lang="pl-PL" dirty="0"/>
              <a:t> manifest </a:t>
            </a:r>
            <a:r>
              <a:rPr lang="pl-PL" dirty="0" err="1"/>
              <a:t>files</a:t>
            </a:r>
            <a:endParaRPr lang="en-US" dirty="0"/>
          </a:p>
        </p:txBody>
      </p:sp>
      <p:sp>
        <p:nvSpPr>
          <p:cNvPr id="2" name="Title"/>
          <p:cNvSpPr>
            <a:spLocks noGrp="1"/>
          </p:cNvSpPr>
          <p:nvPr>
            <p:ph type="title"/>
          </p:nvPr>
        </p:nvSpPr>
        <p:spPr/>
        <p:txBody>
          <a:bodyPr/>
          <a:lstStyle/>
          <a:p>
            <a:r>
              <a:rPr lang="en-US" dirty="0"/>
              <a:t>What is Helm?</a:t>
            </a:r>
          </a:p>
        </p:txBody>
      </p:sp>
      <p:pic>
        <p:nvPicPr>
          <p:cNvPr id="10" name="Grafika 9">
            <a:extLst>
              <a:ext uri="{FF2B5EF4-FFF2-40B4-BE49-F238E27FC236}">
                <a16:creationId xmlns:a16="http://schemas.microsoft.com/office/drawing/2014/main" id="{20927F37-BA76-3E4D-9275-DA88DF643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3490" y="873332"/>
            <a:ext cx="4094411" cy="4226490"/>
          </a:xfrm>
          <a:prstGeom prst="rect">
            <a:avLst/>
          </a:prstGeom>
        </p:spPr>
      </p:pic>
    </p:spTree>
    <p:extLst>
      <p:ext uri="{BB962C8B-B14F-4D97-AF65-F5344CB8AC3E}">
        <p14:creationId xmlns:p14="http://schemas.microsoft.com/office/powerpoint/2010/main" val="246871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en-US" dirty="0" err="1">
                <a:solidFill>
                  <a:schemeClr val="accent1"/>
                </a:solidFill>
              </a:rPr>
              <a:t>Chart.yaml</a:t>
            </a:r>
            <a:r>
              <a:rPr lang="en-US" dirty="0"/>
              <a:t> – Metadata of the chart (name, version, maintainers)</a:t>
            </a:r>
          </a:p>
          <a:p>
            <a:pPr lvl="0"/>
            <a:r>
              <a:rPr lang="en-US" dirty="0">
                <a:solidFill>
                  <a:schemeClr val="accent1"/>
                </a:solidFill>
              </a:rPr>
              <a:t>Charts directory </a:t>
            </a:r>
            <a:r>
              <a:rPr lang="en-US" dirty="0"/>
              <a:t>– Your local dependencies </a:t>
            </a:r>
          </a:p>
          <a:p>
            <a:pPr lvl="0"/>
            <a:r>
              <a:rPr lang="en-US" dirty="0">
                <a:solidFill>
                  <a:schemeClr val="accent1"/>
                </a:solidFill>
              </a:rPr>
              <a:t>Templates directory </a:t>
            </a:r>
            <a:r>
              <a:rPr lang="en-US" dirty="0"/>
              <a:t>– Your code: </a:t>
            </a:r>
            <a:r>
              <a:rPr lang="en-US" dirty="0" err="1"/>
              <a:t>kubernetes</a:t>
            </a:r>
            <a:r>
              <a:rPr lang="en-US" dirty="0"/>
              <a:t> manifests + go based templates </a:t>
            </a:r>
          </a:p>
          <a:p>
            <a:pPr lvl="0"/>
            <a:r>
              <a:rPr lang="en-US" dirty="0" err="1">
                <a:solidFill>
                  <a:schemeClr val="accent1"/>
                </a:solidFill>
              </a:rPr>
              <a:t>Values.yaml</a:t>
            </a:r>
            <a:r>
              <a:rPr lang="en-US" dirty="0">
                <a:solidFill>
                  <a:schemeClr val="accent1"/>
                </a:solidFill>
              </a:rPr>
              <a:t> </a:t>
            </a:r>
            <a:r>
              <a:rPr lang="en-US" dirty="0"/>
              <a:t>– Your default values. </a:t>
            </a:r>
            <a:endParaRPr lang="en-US" dirty="0">
              <a:solidFill>
                <a:schemeClr val="accent1"/>
              </a:solidFill>
            </a:endParaRPr>
          </a:p>
        </p:txBody>
      </p:sp>
      <p:sp>
        <p:nvSpPr>
          <p:cNvPr id="2" name="Title"/>
          <p:cNvSpPr>
            <a:spLocks noGrp="1"/>
          </p:cNvSpPr>
          <p:nvPr>
            <p:ph type="title"/>
          </p:nvPr>
        </p:nvSpPr>
        <p:spPr/>
        <p:txBody>
          <a:bodyPr/>
          <a:lstStyle/>
          <a:p>
            <a:r>
              <a:rPr lang="en-US" dirty="0"/>
              <a:t>Example Chart structure</a:t>
            </a:r>
          </a:p>
        </p:txBody>
      </p:sp>
      <p:pic>
        <p:nvPicPr>
          <p:cNvPr id="14" name="Obraz 13">
            <a:extLst>
              <a:ext uri="{FF2B5EF4-FFF2-40B4-BE49-F238E27FC236}">
                <a16:creationId xmlns:a16="http://schemas.microsoft.com/office/drawing/2014/main" id="{EFF4AA23-243E-FF4E-95B7-FBEF0CADF621}"/>
              </a:ext>
            </a:extLst>
          </p:cNvPr>
          <p:cNvPicPr>
            <a:picLocks noChangeAspect="1"/>
          </p:cNvPicPr>
          <p:nvPr/>
        </p:nvPicPr>
        <p:blipFill>
          <a:blip r:embed="rId2"/>
          <a:stretch>
            <a:fillRect/>
          </a:stretch>
        </p:blipFill>
        <p:spPr>
          <a:xfrm>
            <a:off x="5615999" y="0"/>
            <a:ext cx="3035300" cy="2120900"/>
          </a:xfrm>
          <a:prstGeom prst="rect">
            <a:avLst/>
          </a:prstGeom>
          <a:effectLst>
            <a:softEdge rad="63500"/>
          </a:effectLst>
        </p:spPr>
      </p:pic>
      <p:pic>
        <p:nvPicPr>
          <p:cNvPr id="16" name="Obraz 15">
            <a:extLst>
              <a:ext uri="{FF2B5EF4-FFF2-40B4-BE49-F238E27FC236}">
                <a16:creationId xmlns:a16="http://schemas.microsoft.com/office/drawing/2014/main" id="{5E188A53-6C5D-114B-9604-C7CBB4F1AC28}"/>
              </a:ext>
            </a:extLst>
          </p:cNvPr>
          <p:cNvPicPr>
            <a:picLocks noChangeAspect="1"/>
          </p:cNvPicPr>
          <p:nvPr/>
        </p:nvPicPr>
        <p:blipFill>
          <a:blip r:embed="rId3"/>
          <a:stretch>
            <a:fillRect/>
          </a:stretch>
        </p:blipFill>
        <p:spPr>
          <a:xfrm>
            <a:off x="5615999" y="2253854"/>
            <a:ext cx="6235700" cy="1905000"/>
          </a:xfrm>
          <a:prstGeom prst="rect">
            <a:avLst/>
          </a:prstGeom>
          <a:effectLst>
            <a:softEdge rad="12700"/>
          </a:effectLst>
        </p:spPr>
      </p:pic>
      <p:pic>
        <p:nvPicPr>
          <p:cNvPr id="18" name="Obraz 17">
            <a:extLst>
              <a:ext uri="{FF2B5EF4-FFF2-40B4-BE49-F238E27FC236}">
                <a16:creationId xmlns:a16="http://schemas.microsoft.com/office/drawing/2014/main" id="{D6268B11-9EFF-0B49-AAE2-A4837EAEA193}"/>
              </a:ext>
            </a:extLst>
          </p:cNvPr>
          <p:cNvPicPr>
            <a:picLocks noChangeAspect="1"/>
          </p:cNvPicPr>
          <p:nvPr/>
        </p:nvPicPr>
        <p:blipFill>
          <a:blip r:embed="rId4"/>
          <a:stretch>
            <a:fillRect/>
          </a:stretch>
        </p:blipFill>
        <p:spPr>
          <a:xfrm>
            <a:off x="5615999" y="4322654"/>
            <a:ext cx="2247900" cy="2146300"/>
          </a:xfrm>
          <a:prstGeom prst="rect">
            <a:avLst/>
          </a:prstGeom>
        </p:spPr>
      </p:pic>
    </p:spTree>
    <p:extLst>
      <p:ext uri="{BB962C8B-B14F-4D97-AF65-F5344CB8AC3E}">
        <p14:creationId xmlns:p14="http://schemas.microsoft.com/office/powerpoint/2010/main" val="4154867534"/>
      </p:ext>
    </p:extLst>
  </p:cSld>
  <p:clrMapOvr>
    <a:masterClrMapping/>
  </p:clrMapOvr>
</p:sld>
</file>

<file path=ppt/theme/theme1.xml><?xml version="1.0" encoding="utf-8"?>
<a:theme xmlns:a="http://schemas.openxmlformats.org/drawingml/2006/main" name="SAP Hybris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zentacja1" id="{AFD506F8-794B-D14D-A9E5-F42DC1EF521A}" vid="{55029518-3ED1-464D-B627-27BD7444CBE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Hybris 2018 16x9 black</Template>
  <TotalTime>271</TotalTime>
  <Words>334</Words>
  <Application>Microsoft Macintosh PowerPoint</Application>
  <PresentationFormat>Niestandardowy</PresentationFormat>
  <Paragraphs>48</Paragraphs>
  <Slides>15</Slides>
  <Notes>1</Notes>
  <HiddenSlides>0</HiddenSlides>
  <MMClips>1</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15</vt:i4>
      </vt:variant>
    </vt:vector>
  </HeadingPairs>
  <TitlesOfParts>
    <vt:vector size="22" baseType="lpstr">
      <vt:lpstr>Arial Unicode MS</vt:lpstr>
      <vt:lpstr>Arial</vt:lpstr>
      <vt:lpstr>Courier New</vt:lpstr>
      <vt:lpstr>Symbol</vt:lpstr>
      <vt:lpstr>Wingdings</vt:lpstr>
      <vt:lpstr>Wingdings</vt:lpstr>
      <vt:lpstr>SAP Hybris 2018 16x9 black</vt:lpstr>
      <vt:lpstr>Devops Community Chapter 2 Czyli: jak przestałem klikać I pokochałem automatyzację</vt:lpstr>
      <vt:lpstr>Agenda</vt:lpstr>
      <vt:lpstr>Divider page</vt:lpstr>
      <vt:lpstr>Info - Adam</vt:lpstr>
      <vt:lpstr>Smarter deployments in Kubernetes</vt:lpstr>
      <vt:lpstr>Slajdy od Tomków</vt:lpstr>
      <vt:lpstr>Helm – The package manager for Kubernetes</vt:lpstr>
      <vt:lpstr>What is Helm?</vt:lpstr>
      <vt:lpstr>Example Chart structure</vt:lpstr>
      <vt:lpstr>Lets improve the previous deployments</vt:lpstr>
      <vt:lpstr>The helm repo</vt:lpstr>
      <vt:lpstr>Monocular – The helm WebUI</vt:lpstr>
      <vt:lpstr>EFK – Complete logging solution</vt:lpstr>
      <vt:lpstr>Some more advanced examples</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Blaszczyk, Jakub</dc:creator>
  <cp:keywords>2018/16:9/black</cp:keywords>
  <cp:lastModifiedBy>Blaszczyk, Jakub</cp:lastModifiedBy>
  <cp:revision>14</cp:revision>
  <dcterms:created xsi:type="dcterms:W3CDTF">2018-05-23T10:05:42Z</dcterms:created>
  <dcterms:modified xsi:type="dcterms:W3CDTF">2018-05-28T11:25:00Z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